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82" d="100"/>
          <a:sy n="82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7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6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2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6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935D-3E2E-4152-A181-D5A88B0E17D7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C9F1-BED2-427D-96DE-6AEE226DD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latin typeface="Colonna MT" panose="04020805060202030203" pitchFamily="82" charset="0"/>
              </a:rPr>
              <a:t>History of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5207758" cy="590218"/>
          </a:xfrm>
        </p:spPr>
        <p:txBody>
          <a:bodyPr>
            <a:normAutofit/>
          </a:bodyPr>
          <a:lstStyle/>
          <a:p>
            <a:r>
              <a:rPr lang="en-US" sz="2800" b="1" dirty="0"/>
              <a:t>Development of Outer Membrane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10804" r="39187" b="37118"/>
          <a:stretch/>
        </p:blipFill>
        <p:spPr>
          <a:xfrm>
            <a:off x="2825086" y="1269242"/>
            <a:ext cx="5349922" cy="4493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0186" y="1733265"/>
            <a:ext cx="13784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Amphipathic molecules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85194" y="1569493"/>
            <a:ext cx="170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Hydrophilic 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16954" y="2379596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Hydrophobic end</a:t>
            </a:r>
          </a:p>
        </p:txBody>
      </p:sp>
      <p:sp>
        <p:nvSpPr>
          <p:cNvPr id="7" name="Right Arrow 6"/>
          <p:cNvSpPr/>
          <p:nvPr/>
        </p:nvSpPr>
        <p:spPr>
          <a:xfrm rot="21299005">
            <a:off x="7870742" y="1829916"/>
            <a:ext cx="1542197" cy="15939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342496" y="2564262"/>
            <a:ext cx="1965277" cy="18466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6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030" y="2289459"/>
            <a:ext cx="10515600" cy="1325563"/>
          </a:xfrm>
        </p:spPr>
        <p:txBody>
          <a:bodyPr/>
          <a:lstStyle/>
          <a:p>
            <a:r>
              <a:rPr lang="en-US" b="1" dirty="0"/>
              <a:t>Unit7: THEORIES OF BIOLOGICAL EVOLUTION</a:t>
            </a:r>
          </a:p>
        </p:txBody>
      </p:sp>
    </p:spTree>
    <p:extLst>
      <p:ext uri="{BB962C8B-B14F-4D97-AF65-F5344CB8AC3E}">
        <p14:creationId xmlns:p14="http://schemas.microsoft.com/office/powerpoint/2010/main" val="235629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20745" r="23474" b="39696"/>
          <a:stretch/>
        </p:blipFill>
        <p:spPr>
          <a:xfrm>
            <a:off x="414951" y="532263"/>
            <a:ext cx="11253885" cy="5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71" y="746878"/>
            <a:ext cx="8693624" cy="51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4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92104" cy="1122481"/>
          </a:xfrm>
        </p:spPr>
        <p:txBody>
          <a:bodyPr/>
          <a:lstStyle/>
          <a:p>
            <a:r>
              <a:rPr lang="en-US" dirty="0"/>
              <a:t>Darwinism: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14744" r="24831" b="6378"/>
          <a:stretch/>
        </p:blipFill>
        <p:spPr>
          <a:xfrm>
            <a:off x="1419367" y="1487606"/>
            <a:ext cx="9307773" cy="47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77" y="290613"/>
            <a:ext cx="2833047" cy="549275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Neo-Darwinism</a:t>
            </a:r>
          </a:p>
        </p:txBody>
      </p:sp>
      <p:sp>
        <p:nvSpPr>
          <p:cNvPr id="3" name="Oval 2"/>
          <p:cNvSpPr/>
          <p:nvPr/>
        </p:nvSpPr>
        <p:spPr>
          <a:xfrm>
            <a:off x="2793810" y="1883391"/>
            <a:ext cx="1869744" cy="14057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50693" y="5090615"/>
            <a:ext cx="1869744" cy="140571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8406" y="3991969"/>
            <a:ext cx="1869744" cy="14057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02655" y="3248167"/>
            <a:ext cx="1869744" cy="1405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64321" y="436729"/>
            <a:ext cx="1869744" cy="140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32543" y="4747143"/>
            <a:ext cx="1869744" cy="14057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32543" y="1542197"/>
            <a:ext cx="1869744" cy="14057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536" y="1992572"/>
            <a:ext cx="107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Islands</a:t>
            </a: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1554709" y="2223405"/>
            <a:ext cx="1843584" cy="21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03278" y="2454237"/>
            <a:ext cx="351431" cy="1831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032" y="2360641"/>
            <a:ext cx="195163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Darwin’s Finches</a:t>
            </a:r>
          </a:p>
        </p:txBody>
      </p:sp>
    </p:spTree>
    <p:extLst>
      <p:ext uri="{BB962C8B-B14F-4D97-AF65-F5344CB8AC3E}">
        <p14:creationId xmlns:p14="http://schemas.microsoft.com/office/powerpoint/2010/main" val="305314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6246" r="12562" b="5970"/>
          <a:stretch/>
        </p:blipFill>
        <p:spPr>
          <a:xfrm>
            <a:off x="354841" y="191069"/>
            <a:ext cx="11505063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10535"/>
            <a:ext cx="10515600" cy="617514"/>
          </a:xfrm>
        </p:spPr>
        <p:txBody>
          <a:bodyPr>
            <a:normAutofit fontScale="90000"/>
          </a:bodyPr>
          <a:lstStyle/>
          <a:p>
            <a:r>
              <a:rPr lang="en-US" dirty="0"/>
              <a:t>Previous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9240" y="1323833"/>
            <a:ext cx="9989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Definition of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Big-Bang Theory of formation of galaxies, solar system.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Theories </a:t>
            </a:r>
          </a:p>
          <a:p>
            <a:r>
              <a:rPr lang="en-US" sz="3200" dirty="0"/>
              <a:t>	1. Theory of Special creation.</a:t>
            </a:r>
          </a:p>
          <a:p>
            <a:r>
              <a:rPr lang="en-US" sz="3200" dirty="0"/>
              <a:t>	2. Theories of Spontaneous generation.</a:t>
            </a:r>
          </a:p>
          <a:p>
            <a:r>
              <a:rPr lang="en-US" sz="3200" dirty="0"/>
              <a:t>	3. Modern theory explained by Miller.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305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168" y="334370"/>
            <a:ext cx="11222441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Abiogenesis</a:t>
            </a:r>
            <a:r>
              <a:rPr lang="en-US" sz="2800" dirty="0"/>
              <a:t> :: Origin of life from non-living matter :: Special creation theory :: Disproved by Francesco </a:t>
            </a:r>
            <a:r>
              <a:rPr lang="en-US" sz="2800" dirty="0" err="1"/>
              <a:t>Redi</a:t>
            </a:r>
            <a:r>
              <a:rPr lang="en-US" sz="2800" dirty="0"/>
              <a:t>, </a:t>
            </a:r>
            <a:r>
              <a:rPr lang="en-US" sz="2800" dirty="0" err="1"/>
              <a:t>Lazzaro</a:t>
            </a:r>
            <a:r>
              <a:rPr lang="en-US" sz="2800" dirty="0"/>
              <a:t> </a:t>
            </a:r>
            <a:r>
              <a:rPr lang="en-US" sz="2800" dirty="0" err="1"/>
              <a:t>Spallanzani</a:t>
            </a:r>
            <a:r>
              <a:rPr lang="en-US" sz="2800" dirty="0"/>
              <a:t> and Louis Pasteur.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Biogenesis</a:t>
            </a:r>
            <a:r>
              <a:rPr lang="en-US" sz="2800" dirty="0"/>
              <a:t> : Live come only from other living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Chemical Evolution</a:t>
            </a:r>
            <a:r>
              <a:rPr lang="en-US" sz="2800" dirty="0"/>
              <a:t> :: </a:t>
            </a:r>
            <a:r>
              <a:rPr lang="en-US" sz="2800" dirty="0" err="1"/>
              <a:t>Oparin</a:t>
            </a:r>
            <a:r>
              <a:rPr lang="en-US" sz="2800" dirty="0"/>
              <a:t> and Haldane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Miller’s experiment </a:t>
            </a:r>
            <a:r>
              <a:rPr lang="en-US" sz="2800" dirty="0"/>
              <a:t>:: Formation of Biomolecules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Sydney Fox and co-workers :: Formation of </a:t>
            </a:r>
            <a:r>
              <a:rPr lang="en-US" sz="2800" dirty="0" err="1"/>
              <a:t>Proteinoid</a:t>
            </a:r>
            <a:r>
              <a:rPr lang="en-US" sz="2800" dirty="0"/>
              <a:t> (synthetic peptides).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dirty="0"/>
              <a:t>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885899" y="1318440"/>
            <a:ext cx="244522" cy="578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885899" y="2663358"/>
            <a:ext cx="244522" cy="54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885899" y="4083991"/>
            <a:ext cx="244522" cy="54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885899" y="5257698"/>
            <a:ext cx="244522" cy="54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457" y="419716"/>
            <a:ext cx="4484427" cy="521979"/>
          </a:xfrm>
        </p:spPr>
        <p:txBody>
          <a:bodyPr>
            <a:normAutofit/>
          </a:bodyPr>
          <a:lstStyle/>
          <a:p>
            <a:r>
              <a:rPr lang="en-US" sz="2400" b="1" dirty="0"/>
              <a:t>Experiment of </a:t>
            </a:r>
            <a:r>
              <a:rPr lang="en-US" sz="2400" b="1" dirty="0" err="1"/>
              <a:t>Lazzaro</a:t>
            </a:r>
            <a:r>
              <a:rPr lang="en-US" sz="2400" b="1" dirty="0"/>
              <a:t> </a:t>
            </a:r>
            <a:r>
              <a:rPr lang="en-US" sz="2400" b="1" dirty="0" err="1"/>
              <a:t>Spallanzani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13282" r="23201" b="30756"/>
          <a:stretch/>
        </p:blipFill>
        <p:spPr>
          <a:xfrm>
            <a:off x="1842446" y="1596788"/>
            <a:ext cx="8491851" cy="40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3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67" y="378774"/>
            <a:ext cx="3761095" cy="631162"/>
          </a:xfrm>
        </p:spPr>
        <p:txBody>
          <a:bodyPr>
            <a:normAutofit/>
          </a:bodyPr>
          <a:lstStyle/>
          <a:p>
            <a:r>
              <a:rPr lang="en-US" sz="2400" b="1" dirty="0"/>
              <a:t>Experiment of Louis Pasteur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16644" r="11262" b="22327"/>
          <a:stretch/>
        </p:blipFill>
        <p:spPr>
          <a:xfrm>
            <a:off x="1132764" y="1501255"/>
            <a:ext cx="10044754" cy="4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15" y="409432"/>
            <a:ext cx="11649501" cy="450375"/>
          </a:xfrm>
        </p:spPr>
        <p:txBody>
          <a:bodyPr>
            <a:normAutofit fontScale="90000"/>
          </a:bodyPr>
          <a:lstStyle/>
          <a:p>
            <a:r>
              <a:rPr lang="en-US" sz="2400" b="1" dirty="0" err="1"/>
              <a:t>Oparin</a:t>
            </a:r>
            <a:r>
              <a:rPr lang="en-US" sz="2400" b="1" dirty="0"/>
              <a:t> and Haldane theory :: Chemical Evolution :: </a:t>
            </a:r>
            <a:r>
              <a:rPr lang="en-US" sz="2400" dirty="0"/>
              <a:t>Life had arisen from simpler molecules on lifeless 						  earth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17692" r="31454" b="14524"/>
          <a:stretch/>
        </p:blipFill>
        <p:spPr>
          <a:xfrm>
            <a:off x="2994547" y="1378425"/>
            <a:ext cx="5813946" cy="5238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8728" y="3674729"/>
            <a:ext cx="152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292271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729" y="283239"/>
            <a:ext cx="6053919" cy="590218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Oparin</a:t>
            </a:r>
            <a:r>
              <a:rPr lang="en-US" sz="2400" b="1" dirty="0"/>
              <a:t> and Haldane theory :: Chemical Evolution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17419" r="32528" b="15624"/>
          <a:stretch/>
        </p:blipFill>
        <p:spPr>
          <a:xfrm>
            <a:off x="3599027" y="1337479"/>
            <a:ext cx="5063321" cy="45569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11820" y="2919593"/>
            <a:ext cx="1675833" cy="147498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0299" y="347241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Earth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492354" y="1719617"/>
            <a:ext cx="2169994" cy="17742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11987" y="1623661"/>
            <a:ext cx="223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Hot Dilute Soup</a:t>
            </a:r>
          </a:p>
        </p:txBody>
      </p:sp>
    </p:spTree>
    <p:extLst>
      <p:ext uri="{BB962C8B-B14F-4D97-AF65-F5344CB8AC3E}">
        <p14:creationId xmlns:p14="http://schemas.microsoft.com/office/powerpoint/2010/main" val="208023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4024" y="1165282"/>
            <a:ext cx="11423176" cy="4517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159" y="324183"/>
            <a:ext cx="7241275" cy="521978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Oparin</a:t>
            </a:r>
            <a:r>
              <a:rPr lang="en-US" sz="2800" b="1" dirty="0"/>
              <a:t> and Haldane theory :: Chemical Evolution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28150" y="2632417"/>
            <a:ext cx="58685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</a:t>
            </a:r>
            <a:r>
              <a:rPr lang="en-US" sz="1200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9898" y="3054655"/>
            <a:ext cx="4833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sz="12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0715" y="3472176"/>
            <a:ext cx="7017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sz="1400" dirty="0"/>
              <a:t>2</a:t>
            </a:r>
            <a:r>
              <a:rPr lang="en-US" dirty="0"/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8150" y="3903345"/>
            <a:ext cx="57320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NH</a:t>
            </a:r>
            <a:r>
              <a:rPr lang="en-US" sz="1400" dirty="0"/>
              <a:t>3</a:t>
            </a:r>
          </a:p>
        </p:txBody>
      </p:sp>
      <p:sp>
        <p:nvSpPr>
          <p:cNvPr id="7" name="Right Brace 6"/>
          <p:cNvSpPr/>
          <p:nvPr/>
        </p:nvSpPr>
        <p:spPr>
          <a:xfrm>
            <a:off x="2287708" y="2632417"/>
            <a:ext cx="908713" cy="2043963"/>
          </a:xfrm>
          <a:prstGeom prst="rightBrace">
            <a:avLst>
              <a:gd name="adj1" fmla="val 26190"/>
              <a:gd name="adj2" fmla="val 5069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109415" y="3601745"/>
            <a:ext cx="1653653" cy="158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13695" y="1833539"/>
            <a:ext cx="19379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First Biomolecules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6459" y="3153307"/>
            <a:ext cx="219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Lightning     UV rays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7355" y="3759958"/>
            <a:ext cx="11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Volcanoes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8410" y="3239321"/>
            <a:ext cx="15285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Simple Sugar</a:t>
            </a:r>
          </a:p>
          <a:p>
            <a:r>
              <a:rPr lang="en-US" dirty="0"/>
              <a:t>Amino acid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6149" y="1838278"/>
            <a:ext cx="15535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Biomolecules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6149" y="3100821"/>
            <a:ext cx="178785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Protein</a:t>
            </a:r>
          </a:p>
          <a:p>
            <a:r>
              <a:rPr lang="en-US" dirty="0"/>
              <a:t>Polysaccharide</a:t>
            </a:r>
          </a:p>
          <a:p>
            <a:r>
              <a:rPr lang="en-US" dirty="0"/>
              <a:t>RNA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8955" y="4307048"/>
            <a:ext cx="5732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173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462" r="17853" b="38725"/>
          <a:stretch/>
        </p:blipFill>
        <p:spPr>
          <a:xfrm>
            <a:off x="575507" y="1041834"/>
            <a:ext cx="8129463" cy="2852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02039" cy="726696"/>
          </a:xfrm>
        </p:spPr>
        <p:txBody>
          <a:bodyPr>
            <a:normAutofit/>
          </a:bodyPr>
          <a:lstStyle/>
          <a:p>
            <a:r>
              <a:rPr lang="en-US" sz="2800" b="1" dirty="0"/>
              <a:t>Formation of </a:t>
            </a:r>
            <a:r>
              <a:rPr lang="en-US" sz="2800" b="1" dirty="0" err="1"/>
              <a:t>Coacervate</a:t>
            </a:r>
            <a:endParaRPr lang="en-US" sz="2800" b="1" dirty="0"/>
          </a:p>
        </p:txBody>
      </p:sp>
      <p:sp>
        <p:nvSpPr>
          <p:cNvPr id="4" name="Right Arrow 3"/>
          <p:cNvSpPr/>
          <p:nvPr/>
        </p:nvSpPr>
        <p:spPr>
          <a:xfrm>
            <a:off x="5211752" y="2312185"/>
            <a:ext cx="3645036" cy="2115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94959" y="2156345"/>
            <a:ext cx="204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Coacervate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5508" y="4195071"/>
            <a:ext cx="5879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Properties: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Able to exchange substance with the surroundings.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Can increase in size.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/>
              <a:t>Selectively concentrate compounds within them.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3348" y="4495153"/>
            <a:ext cx="33903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Note: </a:t>
            </a:r>
          </a:p>
          <a:p>
            <a:pPr>
              <a:lnSpc>
                <a:spcPct val="150000"/>
              </a:lnSpc>
            </a:pPr>
            <a:r>
              <a:rPr lang="en-US" dirty="0"/>
              <a:t>Sydney Fox (1950): Formation of Microspheres from </a:t>
            </a:r>
            <a:r>
              <a:rPr lang="en-US" b="1" dirty="0" err="1"/>
              <a:t>Proteinoids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31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235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Colonna MT</vt:lpstr>
      <vt:lpstr>Comic Sans MS</vt:lpstr>
      <vt:lpstr>Office Theme</vt:lpstr>
      <vt:lpstr>History of Life</vt:lpstr>
      <vt:lpstr>Previous discussion</vt:lpstr>
      <vt:lpstr>PowerPoint Presentation</vt:lpstr>
      <vt:lpstr>Experiment of Lazzaro Spallanzani</vt:lpstr>
      <vt:lpstr>Experiment of Louis Pasteur</vt:lpstr>
      <vt:lpstr>Oparin and Haldane theory :: Chemical Evolution :: Life had arisen from simpler molecules on lifeless         earth</vt:lpstr>
      <vt:lpstr>Oparin and Haldane theory :: Chemical Evolution</vt:lpstr>
      <vt:lpstr>Oparin and Haldane theory :: Chemical Evolution</vt:lpstr>
      <vt:lpstr>Formation of Coacervate</vt:lpstr>
      <vt:lpstr>Development of Outer Membrane</vt:lpstr>
      <vt:lpstr>Unit7: THEORIES OF BIOLOGICAL EVOLUTION</vt:lpstr>
      <vt:lpstr>PowerPoint Presentation</vt:lpstr>
      <vt:lpstr>PowerPoint Presentation</vt:lpstr>
      <vt:lpstr>Darwinism: </vt:lpstr>
      <vt:lpstr>Neo-Darwinism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Life</dc:title>
  <dc:creator>BIKS</dc:creator>
  <cp:lastModifiedBy>Bikash Rabha</cp:lastModifiedBy>
  <cp:revision>21</cp:revision>
  <dcterms:created xsi:type="dcterms:W3CDTF">2021-05-10T03:29:15Z</dcterms:created>
  <dcterms:modified xsi:type="dcterms:W3CDTF">2022-05-19T08:09:33Z</dcterms:modified>
</cp:coreProperties>
</file>